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321" r:id="rId3"/>
    <p:sldId id="322" r:id="rId4"/>
    <p:sldId id="323" r:id="rId5"/>
  </p:sldIdLst>
  <p:sldSz cx="9144000" cy="6858000" type="screen4x3"/>
  <p:notesSz cx="6735763" cy="98663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ma Marie" initials="SM" lastIdx="1" clrIdx="0">
    <p:extLst>
      <p:ext uri="{19B8F6BF-5375-455C-9EA6-DF929625EA0E}">
        <p15:presenceInfo xmlns:p15="http://schemas.microsoft.com/office/powerpoint/2012/main" userId="Shima Mar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2FBEF1"/>
    <a:srgbClr val="1DA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86" autoAdjust="0"/>
    <p:restoredTop sz="89520" autoAdjust="0"/>
  </p:normalViewPr>
  <p:slideViewPr>
    <p:cSldViewPr snapToGrid="0" snapToObjects="1">
      <p:cViewPr>
        <p:scale>
          <a:sx n="100" d="100"/>
          <a:sy n="100" d="100"/>
        </p:scale>
        <p:origin x="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2616" y="-10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723" cy="494697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889" y="1"/>
            <a:ext cx="2919799" cy="494697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5AA298BA-4402-4681-B1BB-A265E5938D1E}" type="datetimeFigureOut">
              <a:rPr kumimoji="1" lang="ja-JP" altLang="en-US" smtClean="0"/>
              <a:t>2021/4/2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618"/>
            <a:ext cx="2918723" cy="49469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889" y="9371618"/>
            <a:ext cx="2919799" cy="49469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6DF07B2A-DF3A-432F-854D-7C6DB96355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8050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6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1F4CE253-247B-9544-B70F-CA1D81ABB9D5}" type="datetimeFigureOut">
              <a:rPr kumimoji="1" lang="ja-JP" altLang="en-US" smtClean="0"/>
              <a:t>2021/4/2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644" tIns="45322" rIns="90644" bIns="4532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331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331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57CD969E-DA83-DB40-A7BB-C52BA6923C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4793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8207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3723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291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日付プレースホルダー 3"/>
          <p:cNvSpPr>
            <a:spLocks noGrp="1"/>
          </p:cNvSpPr>
          <p:nvPr>
            <p:ph type="dt" sz="half" idx="13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03329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日付プレースホルダー 3"/>
          <p:cNvSpPr>
            <a:spLocks noGrp="1"/>
          </p:cNvSpPr>
          <p:nvPr>
            <p:ph type="dt" sz="half" idx="13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780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917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10400" y="6625091"/>
            <a:ext cx="2133600" cy="365125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41C57107-42C3-2447-900E-95F81CA0662D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225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日付プレースホルダー 3"/>
          <p:cNvSpPr>
            <a:spLocks noGrp="1"/>
          </p:cNvSpPr>
          <p:nvPr>
            <p:ph type="dt" sz="half" idx="13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66864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日付プレースホルダー 3"/>
          <p:cNvSpPr>
            <a:spLocks noGrp="1"/>
          </p:cNvSpPr>
          <p:nvPr>
            <p:ph type="dt" sz="half" idx="13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37720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554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072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正方形/長方形 6"/>
          <p:cNvSpPr/>
          <p:nvPr userDrawn="1"/>
        </p:nvSpPr>
        <p:spPr bwMode="auto">
          <a:xfrm>
            <a:off x="3175" y="3494"/>
            <a:ext cx="9140825" cy="704217"/>
          </a:xfrm>
          <a:prstGeom prst="rect">
            <a:avLst/>
          </a:prstGeom>
          <a:solidFill>
            <a:srgbClr val="00AEEF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ＭＳ Ｐゴシック" pitchFamily="50" charset="-128"/>
            </a:endParaRPr>
          </a:p>
        </p:txBody>
      </p:sp>
      <p:sp>
        <p:nvSpPr>
          <p:cNvPr id="8" name="正方形/長方形 7"/>
          <p:cNvSpPr/>
          <p:nvPr userDrawn="1"/>
        </p:nvSpPr>
        <p:spPr bwMode="auto">
          <a:xfrm>
            <a:off x="3263" y="6698388"/>
            <a:ext cx="9152204" cy="187706"/>
          </a:xfrm>
          <a:prstGeom prst="rect">
            <a:avLst/>
          </a:prstGeom>
          <a:solidFill>
            <a:srgbClr val="00AEEF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  <a:ea typeface="ＭＳ Ｐゴシック" pitchFamily="50" charset="-128"/>
            </a:endParaRPr>
          </a:p>
        </p:txBody>
      </p:sp>
      <p:sp>
        <p:nvSpPr>
          <p:cNvPr id="9" name="Rectangle 1044"/>
          <p:cNvSpPr>
            <a:spLocks noChangeArrowheads="1"/>
          </p:cNvSpPr>
          <p:nvPr userDrawn="1"/>
        </p:nvSpPr>
        <p:spPr bwMode="auto">
          <a:xfrm>
            <a:off x="2547518" y="6698798"/>
            <a:ext cx="4048964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4" rIns="91429" bIns="45714"/>
          <a:lstStyle/>
          <a:p>
            <a:pPr algn="ctr" eaLnBrk="1" hangingPunct="1"/>
            <a:r>
              <a:rPr lang="en-US" altLang="ja-JP" sz="900" b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Copyright © JMDC</a:t>
            </a:r>
            <a:r>
              <a:rPr lang="ja-JP" altLang="en-US" sz="900" b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900" b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Inc. 2018 All rights reserved </a:t>
            </a: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15082" y="66030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41C57107-42C3-2447-900E-95F81CA0662D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/>
              <a:t>Ver2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952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/>
        </p:nvSpPr>
        <p:spPr bwMode="auto">
          <a:xfrm>
            <a:off x="1066800" y="967355"/>
            <a:ext cx="6611000" cy="1202081"/>
          </a:xfrm>
          <a:prstGeom prst="rect">
            <a:avLst/>
          </a:prstGeom>
          <a:noFill/>
          <a:ln w="28575" cap="flat" cmpd="sng" algn="ctr">
            <a:solidFill>
              <a:srgbClr val="1DAFE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ja-JP" altLang="en-US" sz="17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手順</a:t>
            </a:r>
            <a:r>
              <a:rPr lang="en-US" altLang="ja-JP" sz="17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1:</a:t>
            </a:r>
            <a:br>
              <a:rPr lang="en-US" altLang="ja-JP" sz="17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7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1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事前に</a:t>
            </a:r>
            <a:r>
              <a:rPr lang="en-US" altLang="ja-JP" sz="1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Pep</a:t>
            </a:r>
            <a:r>
              <a:rPr lang="ja-JP" altLang="en-US" sz="1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1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Up</a:t>
            </a:r>
            <a:r>
              <a:rPr lang="ja-JP" altLang="en-US" sz="1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登録をお願いします。</a:t>
            </a:r>
            <a:endParaRPr lang="en-US" altLang="ja-JP" sz="17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登録方法：東邦ガス健康保険組合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HP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－健康づくり－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1600" dirty="0" err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PepUp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1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・登録後、ログイン</a:t>
            </a:r>
            <a:r>
              <a:rPr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します</a:t>
            </a:r>
            <a:r>
              <a:rPr lang="ja-JP" altLang="en-US" sz="1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en-US" altLang="ja-JP" sz="1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353092" y="2238040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ログイン画面</a:t>
            </a:r>
          </a:p>
        </p:txBody>
      </p:sp>
      <p:sp>
        <p:nvSpPr>
          <p:cNvPr id="26" name="タイトル 1"/>
          <p:cNvSpPr txBox="1">
            <a:spLocks/>
          </p:cNvSpPr>
          <p:nvPr/>
        </p:nvSpPr>
        <p:spPr>
          <a:xfrm>
            <a:off x="119337" y="77721"/>
            <a:ext cx="8855330" cy="60070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033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9pPr>
          </a:lstStyle>
          <a:p>
            <a:r>
              <a:rPr lang="ja-JP" altLang="ja-JP" sz="2800" b="1" dirty="0" smtClean="0">
                <a:solidFill>
                  <a:schemeClr val="bg1"/>
                </a:solidFill>
              </a:rPr>
              <a:t>ウォーキング</a:t>
            </a:r>
            <a:r>
              <a:rPr lang="ja-JP" altLang="en-US" sz="2800" b="1" dirty="0" smtClean="0">
                <a:solidFill>
                  <a:schemeClr val="bg1"/>
                </a:solidFill>
              </a:rPr>
              <a:t>チャレンジ</a:t>
            </a:r>
            <a:r>
              <a:rPr lang="ja-JP" altLang="ja-JP" sz="2800" b="1" dirty="0" smtClean="0">
                <a:solidFill>
                  <a:schemeClr val="bg1"/>
                </a:solidFill>
              </a:rPr>
              <a:t>参加手順</a:t>
            </a:r>
            <a:r>
              <a:rPr lang="ja-JP" altLang="en-US" sz="2800" b="1" dirty="0" smtClean="0">
                <a:solidFill>
                  <a:schemeClr val="bg1"/>
                </a:solidFill>
              </a:rPr>
              <a:t>１</a:t>
            </a:r>
            <a:endParaRPr lang="ja-JP" altLang="en-US" sz="2800" b="1" kern="0" dirty="0">
              <a:solidFill>
                <a:schemeClr val="bg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kumimoji="1"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fld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0" y="661760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altLang="ja-JP" b="1" dirty="0"/>
              <a:t>Ver3</a:t>
            </a:r>
            <a:endParaRPr lang="ja-JP" altLang="en-US" b="1" dirty="0"/>
          </a:p>
        </p:txBody>
      </p:sp>
      <p:pic>
        <p:nvPicPr>
          <p:cNvPr id="25" name="図 2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4100" y="2612862"/>
            <a:ext cx="3293756" cy="386366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102EF1B-41BE-4592-A3FC-AF164C1A26DE}"/>
              </a:ext>
            </a:extLst>
          </p:cNvPr>
          <p:cNvSpPr txBox="1"/>
          <p:nvPr/>
        </p:nvSpPr>
        <p:spPr>
          <a:xfrm>
            <a:off x="6122999" y="2382030"/>
            <a:ext cx="17748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 (見出し)"/>
              </a:rPr>
              <a:t>※</a:t>
            </a:r>
            <a:r>
              <a:rPr kumimoji="1" lang="ja-JP" altLang="en-US" sz="900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 (見出し)"/>
              </a:rPr>
              <a:t>本画面はイメージ図です。</a:t>
            </a:r>
            <a:endParaRPr kumimoji="1" lang="en-US" altLang="ja-JP" sz="900" dirty="0">
              <a:solidFill>
                <a:srgbClr val="7F7F7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ＭＳ Ｐゴシック (見出し)"/>
            </a:endParaRPr>
          </a:p>
        </p:txBody>
      </p:sp>
    </p:spTree>
    <p:extLst>
      <p:ext uri="{BB962C8B-B14F-4D97-AF65-F5344CB8AC3E}">
        <p14:creationId xmlns:p14="http://schemas.microsoft.com/office/powerpoint/2010/main" val="3599791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lang="ja-JP" altLang="en-US" smtClean="0"/>
              <a:pPr/>
              <a:t>2</a:t>
            </a:fld>
            <a:endParaRPr lang="ja-JP" altLang="en-US"/>
          </a:p>
        </p:txBody>
      </p:sp>
      <p:sp>
        <p:nvSpPr>
          <p:cNvPr id="6" name="正方形/長方形 5"/>
          <p:cNvSpPr/>
          <p:nvPr/>
        </p:nvSpPr>
        <p:spPr bwMode="auto">
          <a:xfrm>
            <a:off x="1066800" y="742104"/>
            <a:ext cx="6611000" cy="1648671"/>
          </a:xfrm>
          <a:prstGeom prst="rect">
            <a:avLst/>
          </a:prstGeom>
          <a:noFill/>
          <a:ln w="28575" cap="flat" cmpd="sng" algn="ctr">
            <a:solidFill>
              <a:srgbClr val="1DAFE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ja-JP" altLang="en-US" sz="17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手順</a:t>
            </a:r>
            <a:r>
              <a:rPr lang="en-US" altLang="ja-JP" sz="17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2:</a:t>
            </a:r>
            <a:endParaRPr lang="en-US" altLang="ja-JP" sz="1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ja-JP" sz="1600" dirty="0">
                <a:latin typeface="Meiryo"/>
                <a:ea typeface="Meiryo"/>
              </a:rPr>
              <a:t>「</a:t>
            </a:r>
            <a:r>
              <a:rPr lang="en-US" altLang="ja-JP" sz="1600" dirty="0">
                <a:latin typeface="Meiryo"/>
                <a:ea typeface="Meiryo"/>
              </a:rPr>
              <a:t>HOME</a:t>
            </a:r>
            <a:r>
              <a:rPr lang="ja-JP" altLang="ja-JP" sz="1600" dirty="0">
                <a:latin typeface="Meiryo"/>
                <a:ea typeface="Meiryo"/>
              </a:rPr>
              <a:t>」メニューの「健保からのお知らせ」</a:t>
            </a:r>
            <a:r>
              <a:rPr lang="ja-JP" altLang="en-US" sz="1600" dirty="0">
                <a:latin typeface="Meiryo"/>
                <a:ea typeface="Meiryo"/>
              </a:rPr>
              <a:t>、また</a:t>
            </a:r>
            <a:r>
              <a:rPr lang="ja-JP" altLang="ja-JP" sz="1600" dirty="0">
                <a:latin typeface="Meiryo"/>
                <a:ea typeface="Meiryo"/>
              </a:rPr>
              <a:t>は</a:t>
            </a:r>
            <a:r>
              <a:rPr lang="ja-JP" altLang="ja-JP" sz="1600" dirty="0" smtClean="0">
                <a:latin typeface="Meiryo"/>
                <a:ea typeface="Meiryo"/>
              </a:rPr>
              <a:t>ページ</a:t>
            </a:r>
            <a:r>
              <a:rPr lang="ja-JP" altLang="en-US" sz="1600" dirty="0" smtClean="0">
                <a:latin typeface="Meiryo"/>
                <a:ea typeface="Meiryo"/>
              </a:rPr>
              <a:t>左</a:t>
            </a:r>
            <a:r>
              <a:rPr lang="ja-JP" altLang="ja-JP" sz="1600" dirty="0" smtClean="0">
                <a:latin typeface="Meiryo"/>
                <a:ea typeface="Meiryo"/>
              </a:rPr>
              <a:t>バナー</a:t>
            </a:r>
            <a:r>
              <a:rPr lang="ja-JP" altLang="en-US" sz="1600" dirty="0" smtClean="0">
                <a:latin typeface="Meiryo"/>
                <a:ea typeface="Meiryo"/>
              </a:rPr>
              <a:t>のキャンペーン一覧から</a:t>
            </a:r>
            <a:r>
              <a:rPr lang="ja-JP" altLang="en-US" sz="1600" b="1" dirty="0" smtClean="0">
                <a:solidFill>
                  <a:srgbClr val="FF0000"/>
                </a:solidFill>
                <a:latin typeface="Meiryo"/>
                <a:ea typeface="Meiryo"/>
              </a:rPr>
              <a:t>「東邦ガス健保主催個人ウォーキングチャレンジ」</a:t>
            </a:r>
            <a:r>
              <a:rPr lang="ja-JP" altLang="ja-JP" sz="1600" dirty="0" smtClean="0">
                <a:latin typeface="Meiryo"/>
                <a:ea typeface="Meiryo"/>
              </a:rPr>
              <a:t>の</a:t>
            </a:r>
            <a:r>
              <a:rPr lang="ja-JP" altLang="ja-JP" sz="1600" dirty="0">
                <a:latin typeface="Meiryo"/>
                <a:ea typeface="Meiryo"/>
              </a:rPr>
              <a:t>参加ページへ</a:t>
            </a:r>
            <a:r>
              <a:rPr lang="ja-JP" altLang="en-US" sz="1600" dirty="0">
                <a:latin typeface="Meiryo"/>
                <a:ea typeface="Meiryo"/>
              </a:rPr>
              <a:t>アクセスし</a:t>
            </a:r>
            <a:r>
              <a:rPr lang="ja-JP" altLang="ja-JP" sz="1600" dirty="0">
                <a:latin typeface="Meiryo"/>
                <a:ea typeface="Meiryo"/>
              </a:rPr>
              <a:t>ます</a:t>
            </a:r>
            <a:r>
              <a:rPr lang="ja-JP" altLang="ja-JP" sz="1600" dirty="0" smtClean="0">
                <a:latin typeface="Meiryo"/>
                <a:ea typeface="Meiryo"/>
              </a:rPr>
              <a:t>。</a:t>
            </a:r>
            <a:endParaRPr lang="en-US" altLang="ja-JP" sz="1600" dirty="0" smtClean="0">
              <a:latin typeface="Meiryo"/>
              <a:ea typeface="Meiryo"/>
            </a:endParaRPr>
          </a:p>
          <a:p>
            <a:r>
              <a:rPr lang="ja-JP" altLang="en-US" sz="1200" dirty="0" smtClean="0">
                <a:latin typeface="Meiryo"/>
                <a:ea typeface="Meiryo"/>
              </a:rPr>
              <a:t>（注：職場で「職場ウォーキングラリー」に参加される方は、安全衛生推進者に参加手順を</a:t>
            </a:r>
            <a:r>
              <a:rPr lang="ja-JP" altLang="en-US" sz="1200" dirty="0" err="1" smtClean="0">
                <a:latin typeface="Meiryo"/>
                <a:ea typeface="Meiryo"/>
              </a:rPr>
              <a:t>ご</a:t>
            </a:r>
            <a:r>
              <a:rPr lang="ja-JP" altLang="en-US" sz="1200" dirty="0" smtClean="0">
                <a:latin typeface="Meiryo"/>
                <a:ea typeface="Meiryo"/>
              </a:rPr>
              <a:t>　　確認ください。</a:t>
            </a:r>
            <a:r>
              <a:rPr lang="ja-JP" altLang="en-US" sz="1200" dirty="0" smtClean="0">
                <a:solidFill>
                  <a:srgbClr val="FF0000"/>
                </a:solidFill>
                <a:latin typeface="Meiryo"/>
                <a:ea typeface="Meiryo"/>
              </a:rPr>
              <a:t>このウォーキングチャレンジは</a:t>
            </a:r>
            <a:r>
              <a:rPr lang="ja-JP" altLang="en-US" sz="1200" dirty="0">
                <a:solidFill>
                  <a:srgbClr val="FF0000"/>
                </a:solidFill>
                <a:latin typeface="Meiryo"/>
                <a:ea typeface="Meiryo"/>
              </a:rPr>
              <a:t>「職場ウォーキングラリー</a:t>
            </a:r>
            <a:r>
              <a:rPr lang="ja-JP" altLang="en-US" sz="1200" dirty="0" smtClean="0">
                <a:solidFill>
                  <a:srgbClr val="FF0000"/>
                </a:solidFill>
                <a:latin typeface="Meiryo"/>
                <a:ea typeface="Meiryo"/>
              </a:rPr>
              <a:t>」に参加されない方専用です。</a:t>
            </a:r>
            <a:r>
              <a:rPr lang="ja-JP" altLang="en-US" sz="1200" dirty="0" smtClean="0">
                <a:latin typeface="Meiryo"/>
                <a:ea typeface="Meiryo"/>
              </a:rPr>
              <a:t> ）</a:t>
            </a:r>
            <a:r>
              <a:rPr lang="ja-JP" altLang="ja-JP" sz="1600" dirty="0">
                <a:latin typeface="Meiryo"/>
                <a:ea typeface="Meiryo"/>
              </a:rPr>
              <a:t> </a:t>
            </a:r>
            <a:endParaRPr lang="en-US" altLang="ja-JP" sz="17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4910" y="2892010"/>
            <a:ext cx="4063530" cy="352172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" name="正方形/長方形 7"/>
          <p:cNvSpPr/>
          <p:nvPr/>
        </p:nvSpPr>
        <p:spPr>
          <a:xfrm>
            <a:off x="3131230" y="252335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ログイン画面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102EF1B-41BE-4592-A3FC-AF164C1A26DE}"/>
              </a:ext>
            </a:extLst>
          </p:cNvPr>
          <p:cNvSpPr txBox="1"/>
          <p:nvPr/>
        </p:nvSpPr>
        <p:spPr>
          <a:xfrm>
            <a:off x="6204269" y="2746495"/>
            <a:ext cx="17748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 (見出し)"/>
              </a:rPr>
              <a:t>※</a:t>
            </a:r>
            <a:r>
              <a:rPr kumimoji="1" lang="ja-JP" altLang="en-US" sz="900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 (見出し)"/>
              </a:rPr>
              <a:t>本画面はイメージ図です。</a:t>
            </a:r>
            <a:endParaRPr kumimoji="1" lang="en-US" altLang="ja-JP" sz="900" dirty="0">
              <a:solidFill>
                <a:srgbClr val="7F7F7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ＭＳ Ｐゴシック (見出し)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878390" y="3170365"/>
            <a:ext cx="998285" cy="1238980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タイトル 1"/>
          <p:cNvSpPr txBox="1">
            <a:spLocks/>
          </p:cNvSpPr>
          <p:nvPr/>
        </p:nvSpPr>
        <p:spPr>
          <a:xfrm>
            <a:off x="119337" y="77721"/>
            <a:ext cx="8855330" cy="60070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033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9pPr>
          </a:lstStyle>
          <a:p>
            <a:r>
              <a:rPr lang="ja-JP" altLang="ja-JP" sz="2800" b="1" dirty="0" smtClean="0">
                <a:solidFill>
                  <a:schemeClr val="bg1"/>
                </a:solidFill>
              </a:rPr>
              <a:t>ウォーキング</a:t>
            </a:r>
            <a:r>
              <a:rPr lang="ja-JP" altLang="en-US" sz="2800" b="1" dirty="0" smtClean="0">
                <a:solidFill>
                  <a:schemeClr val="bg1"/>
                </a:solidFill>
              </a:rPr>
              <a:t>チャレンジ</a:t>
            </a:r>
            <a:r>
              <a:rPr lang="ja-JP" altLang="ja-JP" sz="2800" b="1" dirty="0" smtClean="0">
                <a:solidFill>
                  <a:schemeClr val="bg1"/>
                </a:solidFill>
              </a:rPr>
              <a:t>参加手順</a:t>
            </a:r>
            <a:r>
              <a:rPr lang="ja-JP" altLang="en-US" sz="2800" b="1" dirty="0" smtClean="0">
                <a:solidFill>
                  <a:schemeClr val="bg1"/>
                </a:solidFill>
              </a:rPr>
              <a:t>２</a:t>
            </a:r>
            <a:endParaRPr lang="ja-JP" altLang="en-US" sz="28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833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119337" y="77721"/>
            <a:ext cx="8855330" cy="60070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033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9pPr>
          </a:lstStyle>
          <a:p>
            <a:r>
              <a:rPr lang="ja-JP" altLang="ja-JP" sz="2800" b="1" dirty="0" smtClean="0">
                <a:solidFill>
                  <a:schemeClr val="bg1"/>
                </a:solidFill>
              </a:rPr>
              <a:t>ウォーキング</a:t>
            </a:r>
            <a:r>
              <a:rPr lang="ja-JP" altLang="en-US" sz="2800" b="1" dirty="0" smtClean="0">
                <a:solidFill>
                  <a:schemeClr val="bg1"/>
                </a:solidFill>
              </a:rPr>
              <a:t>チャレンジ</a:t>
            </a:r>
            <a:r>
              <a:rPr lang="ja-JP" altLang="ja-JP" sz="2800" b="1" dirty="0" smtClean="0">
                <a:solidFill>
                  <a:schemeClr val="bg1"/>
                </a:solidFill>
              </a:rPr>
              <a:t>参加手順</a:t>
            </a:r>
            <a:r>
              <a:rPr lang="ja-JP" altLang="en-US" sz="2800" b="1" dirty="0" smtClean="0">
                <a:solidFill>
                  <a:schemeClr val="bg1"/>
                </a:solidFill>
              </a:rPr>
              <a:t>３</a:t>
            </a:r>
            <a:endParaRPr lang="ja-JP" altLang="en-US" sz="2800" b="1" kern="0" dirty="0">
              <a:solidFill>
                <a:schemeClr val="bg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1065440" y="853210"/>
            <a:ext cx="6435521" cy="1082661"/>
          </a:xfrm>
          <a:prstGeom prst="rect">
            <a:avLst/>
          </a:prstGeom>
          <a:noFill/>
          <a:ln w="28575" cap="flat" cmpd="sng" algn="ctr">
            <a:solidFill>
              <a:srgbClr val="1DAFE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ja-JP" altLang="en-US" sz="1600" b="1" dirty="0">
                <a:latin typeface="Meiryo"/>
                <a:ea typeface="Meiryo"/>
                <a:cs typeface="メイリオ" panose="020B0604030504040204" pitchFamily="50" charset="-128"/>
              </a:rPr>
              <a:t>手順</a:t>
            </a:r>
            <a:r>
              <a:rPr lang="en-US" altLang="ja-JP" sz="1600" b="1" dirty="0">
                <a:latin typeface="Meiryo"/>
                <a:ea typeface="Meiryo"/>
                <a:cs typeface="メイリオ" panose="020B0604030504040204" pitchFamily="50" charset="-128"/>
              </a:rPr>
              <a:t>3:</a:t>
            </a:r>
            <a:r>
              <a:rPr lang="en-US" altLang="ja-JP" sz="1400" b="1" dirty="0">
                <a:latin typeface="Meiryo"/>
                <a:ea typeface="Meiryo"/>
              </a:rPr>
              <a:t/>
            </a:r>
            <a:br>
              <a:rPr lang="en-US" altLang="ja-JP" sz="1400" b="1" dirty="0">
                <a:latin typeface="Meiryo"/>
                <a:ea typeface="Meiryo"/>
              </a:rPr>
            </a:br>
            <a:r>
              <a:rPr lang="ja-JP" altLang="ja-JP" sz="1600" dirty="0">
                <a:latin typeface="Meiryo"/>
                <a:ea typeface="Meiryo"/>
              </a:rPr>
              <a:t>参加ページにあるキャンペーン詳細を読み</a:t>
            </a:r>
            <a:r>
              <a:rPr lang="ja-JP" altLang="en-US" sz="1600" dirty="0">
                <a:latin typeface="Meiryo"/>
                <a:ea typeface="Meiryo"/>
              </a:rPr>
              <a:t>、</a:t>
            </a:r>
            <a:r>
              <a:rPr lang="ja-JP" altLang="ja-JP" sz="1600" dirty="0">
                <a:latin typeface="Meiryo"/>
                <a:ea typeface="Meiryo"/>
              </a:rPr>
              <a:t>「参加</a:t>
            </a:r>
            <a:r>
              <a:rPr lang="ja-JP" altLang="en-US" sz="1600" dirty="0">
                <a:latin typeface="Meiryo"/>
                <a:ea typeface="Meiryo"/>
              </a:rPr>
              <a:t>する</a:t>
            </a:r>
            <a:r>
              <a:rPr lang="ja-JP" altLang="ja-JP" sz="1600" dirty="0">
                <a:latin typeface="Meiryo"/>
                <a:ea typeface="Meiryo"/>
              </a:rPr>
              <a:t>」</a:t>
            </a:r>
            <a:r>
              <a:rPr lang="ja-JP" altLang="en-US" sz="1600" dirty="0">
                <a:latin typeface="Meiryo"/>
                <a:ea typeface="Meiryo"/>
              </a:rPr>
              <a:t>ボタンを選択してください</a:t>
            </a:r>
            <a:r>
              <a:rPr lang="ja-JP" altLang="en-US" sz="1600" dirty="0" smtClean="0">
                <a:latin typeface="Meiryo"/>
                <a:ea typeface="Meiryo"/>
              </a:rPr>
              <a:t>。</a:t>
            </a:r>
            <a:r>
              <a:rPr lang="ja-JP" altLang="ja-JP" sz="1400" dirty="0">
                <a:latin typeface="Meiryo"/>
                <a:ea typeface="Meiryo"/>
              </a:rPr>
              <a:t> </a:t>
            </a:r>
            <a:r>
              <a:rPr lang="ja-JP" altLang="en-US" sz="1400" dirty="0" smtClean="0">
                <a:solidFill>
                  <a:srgbClr val="FF0000"/>
                </a:solidFill>
                <a:latin typeface="Meiryo"/>
                <a:ea typeface="Meiryo"/>
              </a:rPr>
              <a:t>注</a:t>
            </a:r>
            <a:r>
              <a:rPr lang="en-US" altLang="ja-JP" sz="1400" dirty="0" smtClean="0">
                <a:solidFill>
                  <a:srgbClr val="FF0000"/>
                </a:solidFill>
                <a:latin typeface="Meiryo"/>
                <a:ea typeface="Meiryo"/>
              </a:rPr>
              <a:t>:</a:t>
            </a:r>
            <a:r>
              <a:rPr lang="ja-JP" altLang="en-US" sz="1400" dirty="0" smtClean="0">
                <a:solidFill>
                  <a:srgbClr val="FF0000"/>
                </a:solidFill>
                <a:latin typeface="Meiryo"/>
                <a:ea typeface="Meiryo"/>
              </a:rPr>
              <a:t>「東邦ガス健保主催」であることを確認願います。</a:t>
            </a:r>
            <a:endParaRPr lang="en-US" altLang="ja-JP" sz="1400" b="1" dirty="0">
              <a:solidFill>
                <a:srgbClr val="FF0000"/>
              </a:solidFill>
              <a:latin typeface="Meiryo"/>
              <a:ea typeface="Meiryo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574392" y="1998465"/>
            <a:ext cx="32624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600" b="1" u="sng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ウォーキングチャレンジ参加</a:t>
            </a: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画面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75"/>
          <a:stretch/>
        </p:blipFill>
        <p:spPr>
          <a:xfrm>
            <a:off x="2351860" y="2334805"/>
            <a:ext cx="4390283" cy="427682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102EF1B-41BE-4592-A3FC-AF164C1A26DE}"/>
              </a:ext>
            </a:extLst>
          </p:cNvPr>
          <p:cNvSpPr txBox="1"/>
          <p:nvPr/>
        </p:nvSpPr>
        <p:spPr>
          <a:xfrm>
            <a:off x="6742143" y="2052326"/>
            <a:ext cx="17748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 (見出し)"/>
              </a:rPr>
              <a:t>※</a:t>
            </a:r>
            <a:r>
              <a:rPr kumimoji="1" lang="ja-JP" altLang="en-US" sz="900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 (見出し)"/>
              </a:rPr>
              <a:t>本画面はイメージ図です。</a:t>
            </a:r>
            <a:endParaRPr kumimoji="1" lang="en-US" altLang="ja-JP" sz="900" dirty="0">
              <a:solidFill>
                <a:srgbClr val="7F7F7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ＭＳ Ｐゴシック (見出し)"/>
            </a:endParaRPr>
          </a:p>
        </p:txBody>
      </p:sp>
    </p:spTree>
    <p:extLst>
      <p:ext uri="{BB962C8B-B14F-4D97-AF65-F5344CB8AC3E}">
        <p14:creationId xmlns:p14="http://schemas.microsoft.com/office/powerpoint/2010/main" val="3645841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7107-42C3-2447-900E-95F81CA0662D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119337" y="77721"/>
            <a:ext cx="8855330" cy="60070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rgbClr val="0033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2"/>
                </a:solidFill>
                <a:latin typeface="HG丸ｺﾞｼｯｸM-PRO" pitchFamily="50" charset="-128"/>
                <a:ea typeface="HG丸ｺﾞｼｯｸM-PRO" pitchFamily="50" charset="-128"/>
              </a:defRPr>
            </a:lvl9pPr>
          </a:lstStyle>
          <a:p>
            <a:r>
              <a:rPr lang="ja-JP" altLang="ja-JP" sz="2800" b="1" dirty="0" smtClean="0">
                <a:solidFill>
                  <a:schemeClr val="bg1"/>
                </a:solidFill>
              </a:rPr>
              <a:t>ウォーキング</a:t>
            </a:r>
            <a:r>
              <a:rPr lang="ja-JP" altLang="en-US" sz="2800" b="1" dirty="0" smtClean="0">
                <a:solidFill>
                  <a:schemeClr val="bg1"/>
                </a:solidFill>
              </a:rPr>
              <a:t>チャレンジ</a:t>
            </a:r>
            <a:r>
              <a:rPr lang="ja-JP" altLang="ja-JP" sz="2800" b="1" dirty="0" smtClean="0">
                <a:solidFill>
                  <a:schemeClr val="bg1"/>
                </a:solidFill>
              </a:rPr>
              <a:t>参加</a:t>
            </a:r>
            <a:r>
              <a:rPr lang="ja-JP" altLang="en-US" sz="2800" b="1" dirty="0" smtClean="0">
                <a:solidFill>
                  <a:schemeClr val="bg1"/>
                </a:solidFill>
              </a:rPr>
              <a:t>完了</a:t>
            </a:r>
            <a:endParaRPr lang="ja-JP" altLang="en-US" sz="2800" b="1" kern="0" dirty="0">
              <a:solidFill>
                <a:schemeClr val="bg1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BF049A1-E70D-4787-AD96-45D02F3CDB61}"/>
              </a:ext>
            </a:extLst>
          </p:cNvPr>
          <p:cNvSpPr/>
          <p:nvPr/>
        </p:nvSpPr>
        <p:spPr bwMode="auto">
          <a:xfrm>
            <a:off x="1231725" y="935676"/>
            <a:ext cx="6454171" cy="1374987"/>
          </a:xfrm>
          <a:prstGeom prst="rect">
            <a:avLst/>
          </a:prstGeom>
          <a:noFill/>
          <a:ln w="28575" cap="flat" cmpd="sng" algn="ctr">
            <a:solidFill>
              <a:srgbClr val="1DAFE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ja-JP" altLang="ja-JP" sz="1600" dirty="0">
                <a:latin typeface="Calibri"/>
                <a:ea typeface="メイリオ" panose="020B0604030504040204" pitchFamily="50" charset="-128"/>
                <a:cs typeface="Calibri"/>
              </a:rPr>
              <a:t>『参加いただきありがとうございます。』の画面が出ていることを</a:t>
            </a:r>
            <a:endParaRPr lang="en-US" altLang="ja-JP" sz="1600" dirty="0">
              <a:latin typeface="Calibri"/>
              <a:ea typeface="メイリオ" panose="020B0604030504040204" pitchFamily="50" charset="-128"/>
              <a:cs typeface="Calibri"/>
            </a:endParaRPr>
          </a:p>
          <a:p>
            <a:r>
              <a:rPr lang="ja-JP" altLang="ja-JP" sz="1600" dirty="0">
                <a:latin typeface="Calibri"/>
                <a:ea typeface="メイリオ" panose="020B0604030504040204" pitchFamily="50" charset="-128"/>
                <a:cs typeface="Calibri"/>
              </a:rPr>
              <a:t>確認してください。</a:t>
            </a:r>
          </a:p>
          <a:p>
            <a:r>
              <a:rPr lang="ja-JP" altLang="en-US" sz="1600" dirty="0">
                <a:latin typeface="Calibri"/>
                <a:ea typeface="メイリオ" panose="020B0604030504040204" pitchFamily="50" charset="-128"/>
                <a:cs typeface="Calibri"/>
              </a:rPr>
              <a:t>　</a:t>
            </a:r>
            <a:r>
              <a:rPr lang="ja-JP" altLang="ja-JP" sz="1600" dirty="0">
                <a:latin typeface="Calibri"/>
                <a:ea typeface="メイリオ" panose="020B0604030504040204" pitchFamily="50" charset="-128"/>
                <a:cs typeface="Calibri"/>
              </a:rPr>
              <a:t>※表示がない場合エントリーできていません。</a:t>
            </a:r>
            <a:endParaRPr lang="en-US" altLang="ja-JP" sz="1600" dirty="0">
              <a:latin typeface="Calibri"/>
              <a:ea typeface="メイリオ" panose="020B0604030504040204" pitchFamily="50" charset="-128"/>
              <a:cs typeface="Calibri"/>
            </a:endParaRPr>
          </a:p>
          <a:p>
            <a:r>
              <a:rPr lang="ja-JP" altLang="en-US" sz="1600" dirty="0">
                <a:latin typeface="Calibri"/>
                <a:ea typeface="メイリオ" panose="020B0604030504040204" pitchFamily="50" charset="-128"/>
                <a:cs typeface="Calibri"/>
              </a:rPr>
              <a:t>　</a:t>
            </a:r>
            <a:r>
              <a:rPr lang="ja-JP" altLang="ja-JP" sz="1600" dirty="0">
                <a:latin typeface="Calibri"/>
                <a:ea typeface="メイリオ" panose="020B0604030504040204" pitchFamily="50" charset="-128"/>
                <a:cs typeface="Calibri"/>
              </a:rPr>
              <a:t>前の画面に戻りもう一度参加ボタンを押してください。</a:t>
            </a:r>
          </a:p>
        </p:txBody>
      </p:sp>
      <p:pic>
        <p:nvPicPr>
          <p:cNvPr id="6" name="図 19" descr="スクリーンショット が含まれている画像&#10;&#10;非常に高い精度で生成された説明">
            <a:extLst>
              <a:ext uri="{FF2B5EF4-FFF2-40B4-BE49-F238E27FC236}">
                <a16:creationId xmlns:a16="http://schemas.microsoft.com/office/drawing/2014/main" id="{2C124A0C-DB6E-43CB-A233-8599AF0A2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725" y="2940970"/>
            <a:ext cx="6525819" cy="318682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EF1B-41BE-4592-A3FC-AF164C1A26DE}"/>
              </a:ext>
            </a:extLst>
          </p:cNvPr>
          <p:cNvSpPr txBox="1"/>
          <p:nvPr/>
        </p:nvSpPr>
        <p:spPr>
          <a:xfrm>
            <a:off x="6230480" y="2567913"/>
            <a:ext cx="17748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 (見出し)"/>
              </a:rPr>
              <a:t>※</a:t>
            </a:r>
            <a:r>
              <a:rPr kumimoji="1" lang="ja-JP" altLang="en-US" sz="900" dirty="0">
                <a:solidFill>
                  <a:srgbClr val="7F7F7F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 (見出し)"/>
              </a:rPr>
              <a:t>本画面はイメージ図です。</a:t>
            </a:r>
            <a:endParaRPr kumimoji="1" lang="en-US" altLang="ja-JP" sz="900" dirty="0">
              <a:solidFill>
                <a:srgbClr val="7F7F7F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ＭＳ Ｐゴシック (見出し)"/>
            </a:endParaRPr>
          </a:p>
        </p:txBody>
      </p:sp>
      <p:sp>
        <p:nvSpPr>
          <p:cNvPr id="8" name="四角形: 角を丸くする 22">
            <a:extLst>
              <a:ext uri="{FF2B5EF4-FFF2-40B4-BE49-F238E27FC236}">
                <a16:creationId xmlns:a16="http://schemas.microsoft.com/office/drawing/2014/main" id="{30ACF8A9-FD08-468E-A58A-24D584735285}"/>
              </a:ext>
            </a:extLst>
          </p:cNvPr>
          <p:cNvSpPr/>
          <p:nvPr/>
        </p:nvSpPr>
        <p:spPr>
          <a:xfrm>
            <a:off x="2702913" y="4300000"/>
            <a:ext cx="3688178" cy="2746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9539794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3376</TotalTime>
  <Words>136</Words>
  <Application>Microsoft Office PowerPoint</Application>
  <PresentationFormat>画面に合わせる (4:3)</PresentationFormat>
  <Paragraphs>27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ＭＳ Ｐゴシック</vt:lpstr>
      <vt:lpstr>ＭＳ Ｐゴシック (見出し)</vt:lpstr>
      <vt:lpstr>メイリオ</vt:lpstr>
      <vt:lpstr>メイリオ</vt:lpstr>
      <vt:lpstr>游ゴシック</vt:lpstr>
      <vt:lpstr>Arial</vt:lpstr>
      <vt:lpstr>Calibri</vt:lpstr>
      <vt:lpstr>Tahoma</vt:lpstr>
      <vt:lpstr>ホワイト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大山 亮介</dc:creator>
  <cp:lastModifiedBy>M森里美</cp:lastModifiedBy>
  <cp:revision>279</cp:revision>
  <cp:lastPrinted>2021-04-02T04:13:07Z</cp:lastPrinted>
  <dcterms:created xsi:type="dcterms:W3CDTF">2016-06-10T03:58:08Z</dcterms:created>
  <dcterms:modified xsi:type="dcterms:W3CDTF">2021-04-02T04:13:19Z</dcterms:modified>
</cp:coreProperties>
</file>